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2"/>
  </p:notesMasterIdLst>
  <p:sldIdLst>
    <p:sldId id="256" r:id="rId2"/>
    <p:sldId id="283" r:id="rId3"/>
    <p:sldId id="259" r:id="rId4"/>
    <p:sldId id="265" r:id="rId5"/>
    <p:sldId id="266" r:id="rId6"/>
    <p:sldId id="258" r:id="rId7"/>
    <p:sldId id="275" r:id="rId8"/>
    <p:sldId id="280" r:id="rId9"/>
    <p:sldId id="281" r:id="rId10"/>
    <p:sldId id="277" r:id="rId11"/>
    <p:sldId id="278" r:id="rId12"/>
    <p:sldId id="298" r:id="rId13"/>
    <p:sldId id="297" r:id="rId14"/>
    <p:sldId id="299" r:id="rId15"/>
    <p:sldId id="270" r:id="rId16"/>
    <p:sldId id="273" r:id="rId17"/>
    <p:sldId id="300" r:id="rId18"/>
    <p:sldId id="301" r:id="rId19"/>
    <p:sldId id="287" r:id="rId20"/>
    <p:sldId id="302" r:id="rId21"/>
    <p:sldId id="303" r:id="rId22"/>
    <p:sldId id="304" r:id="rId23"/>
    <p:sldId id="305" r:id="rId24"/>
    <p:sldId id="288" r:id="rId25"/>
    <p:sldId id="306" r:id="rId26"/>
    <p:sldId id="307" r:id="rId27"/>
    <p:sldId id="289" r:id="rId28"/>
    <p:sldId id="308" r:id="rId29"/>
    <p:sldId id="290" r:id="rId30"/>
    <p:sldId id="309" r:id="rId31"/>
    <p:sldId id="310" r:id="rId32"/>
    <p:sldId id="292" r:id="rId33"/>
    <p:sldId id="311" r:id="rId34"/>
    <p:sldId id="293" r:id="rId35"/>
    <p:sldId id="294" r:id="rId36"/>
    <p:sldId id="295" r:id="rId37"/>
    <p:sldId id="284" r:id="rId38"/>
    <p:sldId id="279" r:id="rId39"/>
    <p:sldId id="286" r:id="rId40"/>
    <p:sldId id="285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3416D"/>
    <a:srgbClr val="F6F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592"/>
    <p:restoredTop sz="81088"/>
  </p:normalViewPr>
  <p:slideViewPr>
    <p:cSldViewPr snapToGrid="0">
      <p:cViewPr varScale="1">
        <p:scale>
          <a:sx n="102" d="100"/>
          <a:sy n="102" d="100"/>
        </p:scale>
        <p:origin x="101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D5B1B3-11EE-0847-ABAA-124E2D1DAD6B}" type="datetimeFigureOut">
              <a:rPr lang="en-US" smtClean="0"/>
              <a:t>12/14/25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633053-5C97-2B48-A4D4-C683072584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9873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Remember the recording!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633053-5C97-2B48-A4D4-C6830725843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2285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073007-C7DA-B3AA-486F-A8C3AFBB5F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7E69B30-DE65-370C-7FC5-6000F2AC6EE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800A6E0-E115-CAA9-85D8-F3F040F351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Patient Access API</a:t>
            </a:r>
          </a:p>
          <a:p>
            <a:r>
              <a:rPr lang="en-US" dirty="0"/>
              <a:t>Personal Health Record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F05930-F650-EE8F-2BF5-4D0C74F945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633053-5C97-2B48-A4D4-C6830725843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09993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AFBBE9-4495-6A0C-CB44-2F50A48889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9FBBA58-AB1E-60B4-F22E-332015230B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8285159-2D0F-F287-3F72-133C0F302A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Patient Access API</a:t>
            </a:r>
          </a:p>
          <a:p>
            <a:r>
              <a:rPr lang="en-US" dirty="0"/>
              <a:t>Personal Health Record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00AD9A-5E17-6DBD-4979-56532B7075C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633053-5C97-2B48-A4D4-C6830725843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5952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MyHealth@MyHands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Website</a:t>
            </a:r>
          </a:p>
          <a:p>
            <a:pPr marL="171450" indent="-171450">
              <a:buFontTx/>
              <a:buChar char="-"/>
            </a:pPr>
            <a:r>
              <a:rPr lang="en-US" dirty="0"/>
              <a:t>Description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 err="1"/>
              <a:t>MyData</a:t>
            </a:r>
            <a:r>
              <a:rPr lang="en-US" dirty="0"/>
              <a:t> Global</a:t>
            </a:r>
          </a:p>
          <a:p>
            <a:pPr marL="171450" indent="-171450">
              <a:buFontTx/>
              <a:buChar char="-"/>
            </a:pPr>
            <a:r>
              <a:rPr lang="en-US" dirty="0"/>
              <a:t>Project description?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633053-5C97-2B48-A4D4-C68307258434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0175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4A638F-D7B1-6801-60B2-8D9C5CBB59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E4B2D42-0828-1A55-2211-2402ACE6489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9C67363-31E7-0135-32F9-757763AB92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5067EF-C346-E677-3146-6D383456A4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633053-5C97-2B48-A4D4-C68307258434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1719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C346C4-C5D7-959F-281B-D486D2D44B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9C1E134-2440-0C89-AC30-3FA7B51C96D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3DC95C3-8A6C-40B8-4ACC-C562DEB1CE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57256F-8164-A744-DD8F-2927B03A0AA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633053-5C97-2B48-A4D4-C68307258434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7934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821CAB-0D2E-2D36-CC31-888C005B0B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A733F9F-E3FB-EFDD-2FCC-6ABBE0179F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63BEDEC-ABF6-AC3E-DCC0-BC30E5CED9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4BB934-3B95-0BF3-865A-322B04B546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633053-5C97-2B48-A4D4-C68307258434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1966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Get together, plug systems together, exchange data, see what works and what does not.</a:t>
            </a:r>
          </a:p>
          <a:p>
            <a:r>
              <a:rPr lang="en-US" dirty="0"/>
              <a:t>Show what’s possible to achieve with the technologies.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633053-5C97-2B48-A4D4-C6830725843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0450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something does not work, discuss it.</a:t>
            </a:r>
          </a:p>
          <a:p>
            <a:r>
              <a:rPr lang="en-US" dirty="0"/>
              <a:t>Talk about the specifications. This is how I interpret it, and why.</a:t>
            </a:r>
          </a:p>
          <a:p>
            <a:r>
              <a:rPr lang="en-US" dirty="0"/>
              <a:t>Give feedback – it is possible to interpret this part in this and this way.</a:t>
            </a:r>
          </a:p>
          <a:p>
            <a:r>
              <a:rPr lang="en-US" dirty="0"/>
              <a:t>It’s possible to implement this part in this and that way.</a:t>
            </a:r>
          </a:p>
          <a:p>
            <a:r>
              <a:rPr lang="en-US" dirty="0"/>
              <a:t>Specs always aim to be clear and unambiguous. It’s hard.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633053-5C97-2B48-A4D4-C6830725843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849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event is part of a larger series of hackathons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633053-5C97-2B48-A4D4-C6830725843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967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633053-5C97-2B48-A4D4-C6830725843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4236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algn="l"/>
            <a:r>
              <a:rPr lang="en-US" dirty="0"/>
              <a:t>for the main hackathon on Monday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Radical Health Festival and </a:t>
            </a:r>
            <a:r>
              <a:rPr lang="en-US" dirty="0" err="1"/>
              <a:t>Lääkäripäivät</a:t>
            </a:r>
            <a:r>
              <a:rPr lang="en-US" dirty="0"/>
              <a:t> require a paid registration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633053-5C97-2B48-A4D4-C6830725843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7534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Challenge</a:t>
            </a:r>
          </a:p>
          <a:p>
            <a:r>
              <a:rPr lang="en-US" dirty="0"/>
              <a:t>Separate webinar coming up</a:t>
            </a:r>
          </a:p>
          <a:p>
            <a:r>
              <a:rPr lang="en-US" dirty="0" err="1"/>
              <a:t>Apotti</a:t>
            </a:r>
            <a:r>
              <a:rPr lang="en-US" dirty="0"/>
              <a:t> Ecosystem</a:t>
            </a:r>
          </a:p>
          <a:p>
            <a:r>
              <a:rPr lang="en-US" dirty="0" err="1"/>
              <a:t>Fhir.epic.com</a:t>
            </a:r>
            <a:endParaRPr lang="en-US" dirty="0"/>
          </a:p>
          <a:p>
            <a:r>
              <a:rPr lang="en-US" dirty="0"/>
              <a:t>Maisa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633053-5C97-2B48-A4D4-C6830725843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0377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B095A1-3168-DAAE-6227-1901009B77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053DE7A-9ED9-A2C7-6246-00DAACDBA8E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E71988B-DED6-1A23-EA59-F98B4ED8C0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Challenge</a:t>
            </a:r>
          </a:p>
          <a:p>
            <a:r>
              <a:rPr lang="en-US" dirty="0"/>
              <a:t>Separate webinar coming up</a:t>
            </a:r>
          </a:p>
          <a:p>
            <a:r>
              <a:rPr lang="en-US" dirty="0" err="1"/>
              <a:t>Apotti</a:t>
            </a:r>
            <a:r>
              <a:rPr lang="en-US" dirty="0"/>
              <a:t> Ecosystem</a:t>
            </a:r>
          </a:p>
          <a:p>
            <a:r>
              <a:rPr lang="en-US" dirty="0" err="1"/>
              <a:t>Fhir.epic.com</a:t>
            </a:r>
            <a:endParaRPr lang="en-US" dirty="0"/>
          </a:p>
          <a:p>
            <a:r>
              <a:rPr lang="en-US" dirty="0"/>
              <a:t>Maisa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560D9B-6A51-6B63-F045-500C8CD5AC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633053-5C97-2B48-A4D4-C6830725843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2677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Patient Access API</a:t>
            </a:r>
          </a:p>
          <a:p>
            <a:r>
              <a:rPr lang="en-US" dirty="0"/>
              <a:t>Personal Health Record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633053-5C97-2B48-A4D4-C6830725843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6174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066B81-8CB9-F6C2-8B1C-5C00AE905B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5016F9-B7CE-C6EC-48EB-4A6D27B51E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427A40-14B9-D5AC-EC55-2361BB03C0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49454-EA76-6F4A-A9C9-B7CAB93F597F}" type="datetimeFigureOut">
              <a:rPr lang="en-US" smtClean="0"/>
              <a:t>12/14/25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6E860B-3277-8647-16C9-3E4D91A98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15964D-0652-8EDC-9A80-2D4784A34E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37172-3068-624F-9A1D-09660C8975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1887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7A52BC-2A26-EDCE-FC68-E7A2778689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AAB337-67DC-2338-CEEF-7A98212E61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AFA088-6637-C011-D240-3F7729E492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49454-EA76-6F4A-A9C9-B7CAB93F597F}" type="datetimeFigureOut">
              <a:rPr lang="en-US" smtClean="0"/>
              <a:t>12/14/25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6DE93D-B383-3C90-7A94-D90AC4B9C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683024-C6B3-C76D-C37F-FED133825A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37172-3068-624F-9A1D-09660C8975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8649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78A288D-F83E-3FF8-368B-FAD0DE9932F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E9655CE-425B-421C-6746-92757B5D4C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88936C-3E8A-BF60-BFAD-09B0FA9B78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49454-EA76-6F4A-A9C9-B7CAB93F597F}" type="datetimeFigureOut">
              <a:rPr lang="en-US" smtClean="0"/>
              <a:t>12/14/25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D4A647-5BC2-B7BA-AA92-5F0056800D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907B84-36FB-C7A3-9AE3-8E1E309C6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37172-3068-624F-9A1D-09660C8975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0159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25EDD5-6E44-5708-0B73-6DADBB05C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EEFDC8-F3F3-0A7A-2AC8-9DF478EB7D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D162D6-92EC-B53E-3CE4-B7849EFB61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49454-EA76-6F4A-A9C9-B7CAB93F597F}" type="datetimeFigureOut">
              <a:rPr lang="en-US" smtClean="0"/>
              <a:t>12/14/25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C11385-B28B-B8D4-814F-E98EC82AA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719B4A-0F3E-B74F-9FE2-5F2A4A08E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37172-3068-624F-9A1D-09660C8975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5573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D7B8C-295E-1A69-8D64-FC9C47CF89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94447C-BBE9-A589-3C7B-C2A8409142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353EC9-A6F5-0E77-5EC6-7B6D5F960F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49454-EA76-6F4A-A9C9-B7CAB93F597F}" type="datetimeFigureOut">
              <a:rPr lang="en-US" smtClean="0"/>
              <a:t>12/14/25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05F33E-1EB2-48AC-62EC-1EDA876E84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EDA68B-EA44-D8BB-816C-99F0DC4FB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37172-3068-624F-9A1D-09660C8975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5661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F0EE9-0E27-F588-00B4-42F2605C3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EBFEC2-A1BF-CAD4-4605-024180FD31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AA8E24-28E0-F9E6-7682-25A2DB8154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E44590-F874-E646-1D9B-85E13E698F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49454-EA76-6F4A-A9C9-B7CAB93F597F}" type="datetimeFigureOut">
              <a:rPr lang="en-US" smtClean="0"/>
              <a:t>12/14/25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C1AB25-E699-7181-688A-42D45B4B82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EC85F6-825F-8C2B-5042-5244D0EDBF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37172-3068-624F-9A1D-09660C8975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97028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91D51C-03C4-2E1E-103E-4B4B6D045C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AD6CF6-67BE-1D16-E3D7-22224E6F8E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D94A8B-2787-9A4E-F890-17CF4433D5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76924B7-B087-BDB7-0119-2BC062B5A3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24FA9AC-2261-3F43-D7A7-0CC19C27431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FF3783A-D68E-29A4-95A2-EDF0BDF3FF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49454-EA76-6F4A-A9C9-B7CAB93F597F}" type="datetimeFigureOut">
              <a:rPr lang="en-US" smtClean="0"/>
              <a:t>12/14/25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14E5302-47BA-DD63-C8E2-220FF5444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1D415DD-1F21-80FA-4786-AA1EFB8DF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37172-3068-624F-9A1D-09660C8975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6194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88604-2BE0-A055-9B92-4D25DBFB3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F23ECA4-95C2-71A0-E01B-F34CCA6AB3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49454-EA76-6F4A-A9C9-B7CAB93F597F}" type="datetimeFigureOut">
              <a:rPr lang="en-US" smtClean="0"/>
              <a:t>12/14/25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ED51B5-2D0D-B613-B945-E1CD5FAE7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9EB003-64DB-C4D9-219C-90A19A00F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37172-3068-624F-9A1D-09660C8975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9283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6384953-C503-A895-5292-20F2CCF9C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49454-EA76-6F4A-A9C9-B7CAB93F597F}" type="datetimeFigureOut">
              <a:rPr lang="en-US" smtClean="0"/>
              <a:t>12/14/25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BE66ED8-31FF-EBDA-02A6-54342FD65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29277F-D70C-9A96-16F3-1DC2599B5A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37172-3068-624F-9A1D-09660C8975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05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830EC7-3E3C-6329-2019-BFCDE8CF1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17EE9E-F424-4426-DC03-A843AD6520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CB8F05-1D0A-9926-35B5-E467E9F42B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DC79A8-0D7F-569C-6362-F0272857A7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49454-EA76-6F4A-A9C9-B7CAB93F597F}" type="datetimeFigureOut">
              <a:rPr lang="en-US" smtClean="0"/>
              <a:t>12/14/25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E4B703-9CE8-B736-9845-33D20A7045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8CE319-9717-FFAD-8BE7-2AF8ED564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37172-3068-624F-9A1D-09660C8975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5215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32111-0E7B-6F81-90BF-B8EA22663C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D61BD37-4012-78FB-1AD4-007B64C1C95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A65678-FC1E-D68D-DF06-B741ACB318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DEDAF4-52DC-72A9-3179-7FDFFCD014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49454-EA76-6F4A-A9C9-B7CAB93F597F}" type="datetimeFigureOut">
              <a:rPr lang="en-US" smtClean="0"/>
              <a:t>12/14/25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E6867E-8B9A-75B3-E479-324DAC67A2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963BCC-49F6-C2B4-A74A-F7C4BD64E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37172-3068-624F-9A1D-09660C8975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7265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2050951-E1B4-5573-C0DA-F9204C32BF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B0DCCE-3695-7769-981F-7F1E36A1D9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C349AC-EAFB-434E-B2A0-359E735C5E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A649454-EA76-6F4A-A9C9-B7CAB93F597F}" type="datetimeFigureOut">
              <a:rPr lang="en-US" smtClean="0"/>
              <a:t>12/14/25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850C83-B13A-8C6D-DA61-6D305C9E84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48CEA0-738C-22FA-AFC9-558FE3BAC7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5537172-3068-624F-9A1D-09660C8975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3021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hl7.dk/fhir/smart/" TargetMode="External"/><Relationship Id="rId2" Type="http://schemas.openxmlformats.org/officeDocument/2006/relationships/hyperlink" Target="https://hl7.fi/fhir/finnish-smart/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potti.fi/en/the-apotti-ecosystem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hl7.fi/fhir/finnish-smart/AuditEvent-apotti-ehr-launch-by-practitioner.html" TargetMode="External"/><Relationship Id="rId4" Type="http://schemas.openxmlformats.org/officeDocument/2006/relationships/hyperlink" Target="https://fhir.epic.com/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nta.fi/en/system-developers/hyvinvointisovellusten-rajapinta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kanta.fi/en/system-developers/kanta-phr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ec.europa.eu/digital-building-blocks/sites/spaces/EUDIGITALIDENTITYWALLET/pages/694487738/EU+Digital+Identity+Wallet+Home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nkk.org/en/" TargetMode="External"/><Relationship Id="rId5" Type="http://schemas.openxmlformats.org/officeDocument/2006/relationships/hyperlink" Target="https://myhealthmyhands.eu/" TargetMode="External"/><Relationship Id="rId4" Type="http://schemas.openxmlformats.org/officeDocument/2006/relationships/hyperlink" Target="https://code.europa.eu/ehdsi/ehealth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MF02GaMasV3UJtPeZZYTaZ753NqimmJOCHDsZHcktOI/edit?usp=sharing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jp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clients.stillwords.com/EHiN2025" TargetMode="Externa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clients.stillwords.com/EHiN2025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A83322-B058-AC2A-6BD4-D16E70B8B8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808165"/>
            <a:ext cx="9144000" cy="2387600"/>
          </a:xfrm>
        </p:spPr>
        <p:txBody>
          <a:bodyPr/>
          <a:lstStyle/>
          <a:p>
            <a:r>
              <a:rPr lang="en-US" b="1" dirty="0">
                <a:solidFill>
                  <a:srgbClr val="03416D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FINNISH HEALTH DATA HACKATHON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5AF89D-13CF-561E-EDAD-23BE1D4A89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890006"/>
            <a:ext cx="9144000" cy="1655762"/>
          </a:xfrm>
        </p:spPr>
        <p:txBody>
          <a:bodyPr/>
          <a:lstStyle/>
          <a:p>
            <a:r>
              <a:rPr lang="en-US" sz="4400" dirty="0"/>
              <a:t>Patient Access Track</a:t>
            </a:r>
          </a:p>
          <a:p>
            <a:r>
              <a:rPr lang="en-US" dirty="0"/>
              <a:t>December 15, 2025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8A62008D-506B-EEEB-979D-92E9761C26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01836" y="818416"/>
            <a:ext cx="4588328" cy="591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3993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46FF0F-FF29-7B33-091C-342F50CB45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E00DC4-4669-B232-1FE1-68D3469226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>
                <a:solidFill>
                  <a:srgbClr val="03416D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When &amp; Where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C6552C-ECBA-2E18-59C2-251DBA3CE8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Monday, January 19, 2026, starting at 9:00 EEST</a:t>
            </a:r>
          </a:p>
          <a:p>
            <a:r>
              <a:rPr lang="en-US" dirty="0"/>
              <a:t>Some tracks continue on Tuesday, January 20, 2026</a:t>
            </a:r>
          </a:p>
          <a:p>
            <a:r>
              <a:rPr lang="en-US" dirty="0"/>
              <a:t>Results presented on Wednesday, January 21, 2026</a:t>
            </a:r>
          </a:p>
        </p:txBody>
      </p:sp>
    </p:spTree>
    <p:extLst>
      <p:ext uri="{BB962C8B-B14F-4D97-AF65-F5344CB8AC3E}">
        <p14:creationId xmlns:p14="http://schemas.microsoft.com/office/powerpoint/2010/main" val="21626471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2B4C81-EF10-0A1F-2C97-ACFC4D53DF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2E611-382B-81C8-8F86-EFED28DF3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>
                <a:solidFill>
                  <a:srgbClr val="03416D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Participation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499C0B-1401-DF98-3406-3764A9E4AD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Register in advance</a:t>
            </a:r>
          </a:p>
          <a:p>
            <a:r>
              <a:rPr lang="en-US" b="1" dirty="0"/>
              <a:t>No costs involved!</a:t>
            </a:r>
          </a:p>
        </p:txBody>
      </p:sp>
    </p:spTree>
    <p:extLst>
      <p:ext uri="{BB962C8B-B14F-4D97-AF65-F5344CB8AC3E}">
        <p14:creationId xmlns:p14="http://schemas.microsoft.com/office/powerpoint/2010/main" val="25448675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6F32F0D-D407-A3B0-A182-1CD790B059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9038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registration form&#10;&#10;AI-generated content may be incorrect.">
            <a:extLst>
              <a:ext uri="{FF2B5EF4-FFF2-40B4-BE49-F238E27FC236}">
                <a16:creationId xmlns:a16="http://schemas.microsoft.com/office/drawing/2014/main" id="{68E55C45-E123-1741-AAF1-F2D03C6DB8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4774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A27ABE-E529-D21A-5584-36321162CD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9B6C36-5312-ECFA-B089-EDEB5B088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3416D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Q&amp;A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ECC24F-8AA4-E856-61AB-E9DFB23632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chemeClr val="tx1"/>
                </a:solidFill>
              </a:rPr>
              <a:t>Finnish Health Data Hackathon</a:t>
            </a:r>
          </a:p>
        </p:txBody>
      </p:sp>
    </p:spTree>
    <p:extLst>
      <p:ext uri="{BB962C8B-B14F-4D97-AF65-F5344CB8AC3E}">
        <p14:creationId xmlns:p14="http://schemas.microsoft.com/office/powerpoint/2010/main" val="14084300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7F8D81-4680-9434-09D0-F6B6D12F8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3416D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Topics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0ED807-117D-66E5-96B9-BB54E7A498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chemeClr val="tx1"/>
                </a:solidFill>
              </a:rPr>
              <a:t>Patient Access track of the Finnish Health Data Hackathon</a:t>
            </a:r>
          </a:p>
        </p:txBody>
      </p:sp>
    </p:spTree>
    <p:extLst>
      <p:ext uri="{BB962C8B-B14F-4D97-AF65-F5344CB8AC3E}">
        <p14:creationId xmlns:p14="http://schemas.microsoft.com/office/powerpoint/2010/main" val="34765587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284170-2D04-E03A-19DC-416EA80C2A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E7668D-0718-9259-808F-5909B640D2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3416D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Finnish SMART IG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58A844-A1C0-FA2D-3066-E71A431986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u="sng" dirty="0">
                <a:hlinkClick r:id="rId2"/>
              </a:rPr>
              <a:t>Finnish Implementation Guide for SMART App Launch</a:t>
            </a:r>
            <a:endParaRPr lang="en-US" dirty="0"/>
          </a:p>
          <a:p>
            <a:pPr lvl="1"/>
            <a:r>
              <a:rPr lang="en-US" dirty="0"/>
              <a:t>Published by HL7 Finland</a:t>
            </a:r>
          </a:p>
          <a:p>
            <a:pPr lvl="1"/>
            <a:r>
              <a:rPr lang="en-US" dirty="0"/>
              <a:t>Looking for implementations and feedback</a:t>
            </a:r>
          </a:p>
          <a:p>
            <a:pPr lvl="1"/>
            <a:r>
              <a:rPr lang="en-US" dirty="0"/>
              <a:t>Also national adaptations (</a:t>
            </a:r>
            <a:r>
              <a:rPr lang="en-US" dirty="0">
                <a:hlinkClick r:id="rId3"/>
              </a:rPr>
              <a:t>https://hl7.dk/fhir/smart/</a:t>
            </a:r>
            <a:r>
              <a:rPr lang="en-US" dirty="0"/>
              <a:t>) and harmonization!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03636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865EC7-F6A2-7141-A117-38319474A1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355DF-18A0-CD42-61C3-74040F63CD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3416D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Finnish SMART IG</a:t>
            </a:r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A466153-D779-46C4-EF67-A8B60DE7AB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9285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46D840-A9C8-D737-9DBE-C168F67EAA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4340C0-5CBF-98B1-3800-08107A39B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3416D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Finnish SMART IG</a:t>
            </a:r>
          </a:p>
        </p:txBody>
      </p:sp>
      <p:pic>
        <p:nvPicPr>
          <p:cNvPr id="4" name="Picture 3" descr="A screenshot of a web page&#10;&#10;AI-generated content may be incorrect.">
            <a:extLst>
              <a:ext uri="{FF2B5EF4-FFF2-40B4-BE49-F238E27FC236}">
                <a16:creationId xmlns:a16="http://schemas.microsoft.com/office/drawing/2014/main" id="{88159771-CF5B-6F86-EA6C-86A7683418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3650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3F1FBF-0820-B468-AA55-6A23D1F00A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3E43C0-900B-EBA6-0191-F39CCCFBC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3416D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City of Helsinki / </a:t>
            </a:r>
            <a:r>
              <a:rPr lang="en-US" b="1" dirty="0" err="1">
                <a:solidFill>
                  <a:srgbClr val="03416D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Apotti</a:t>
            </a:r>
            <a:r>
              <a:rPr lang="en-US" b="1" dirty="0">
                <a:solidFill>
                  <a:srgbClr val="03416D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 / Epic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ED8EC8-5965-182F-140B-1DC345121C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 challenge from the City of Helsinki?</a:t>
            </a:r>
          </a:p>
          <a:p>
            <a:r>
              <a:rPr lang="en-US" dirty="0" err="1"/>
              <a:t>Apotti</a:t>
            </a:r>
            <a:r>
              <a:rPr lang="en-US" dirty="0"/>
              <a:t> is a local Epic installation</a:t>
            </a:r>
          </a:p>
          <a:p>
            <a:r>
              <a:rPr lang="en-US" dirty="0"/>
              <a:t>Maisa, a localized MyChart patient portal and app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05095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21826B-F7EF-3611-4CC4-A1D4749DEC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B6EC4ADB-73A8-4D28-0868-87C368335E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87056" y="1453240"/>
            <a:ext cx="5617887" cy="723632"/>
          </a:xfrm>
          <a:prstGeom prst="rect">
            <a:avLst/>
          </a:prstGeom>
        </p:spPr>
      </p:pic>
      <p:pic>
        <p:nvPicPr>
          <p:cNvPr id="8" name="Picture 7" descr="A red and black logo&#10;&#10;AI-generated content may be incorrect.">
            <a:extLst>
              <a:ext uri="{FF2B5EF4-FFF2-40B4-BE49-F238E27FC236}">
                <a16:creationId xmlns:a16="http://schemas.microsoft.com/office/drawing/2014/main" id="{2EA6DA34-F9E3-6F81-33EE-F8998436B75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45246" y="2922812"/>
            <a:ext cx="1882140" cy="913944"/>
          </a:xfrm>
          <a:prstGeom prst="rect">
            <a:avLst/>
          </a:prstGeom>
        </p:spPr>
      </p:pic>
      <p:pic>
        <p:nvPicPr>
          <p:cNvPr id="10" name="Picture 9" descr="A red and black logo&#10;&#10;AI-generated content may be incorrect.">
            <a:extLst>
              <a:ext uri="{FF2B5EF4-FFF2-40B4-BE49-F238E27FC236}">
                <a16:creationId xmlns:a16="http://schemas.microsoft.com/office/drawing/2014/main" id="{70B0D519-11F6-BEC6-4377-C4BCB3A4EB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45629" y="2922811"/>
            <a:ext cx="1882140" cy="965200"/>
          </a:xfrm>
          <a:prstGeom prst="rect">
            <a:avLst/>
          </a:prstGeom>
        </p:spPr>
      </p:pic>
      <p:pic>
        <p:nvPicPr>
          <p:cNvPr id="12" name="Picture 11" descr="A logo with blue and yellow squares&#10;&#10;AI-generated content may be incorrect.">
            <a:extLst>
              <a:ext uri="{FF2B5EF4-FFF2-40B4-BE49-F238E27FC236}">
                <a16:creationId xmlns:a16="http://schemas.microsoft.com/office/drawing/2014/main" id="{195BD642-3A8D-08BB-7024-99FC54779B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24848" y="2922811"/>
            <a:ext cx="927100" cy="96520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4918395B-A5A1-B8B0-F0BB-C4F14EC92C8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106510" y="4729738"/>
            <a:ext cx="1645111" cy="763237"/>
          </a:xfrm>
          <a:prstGeom prst="rect">
            <a:avLst/>
          </a:prstGeom>
        </p:spPr>
      </p:pic>
      <p:pic>
        <p:nvPicPr>
          <p:cNvPr id="16" name="Picture 15" descr="A logo with a person holding a cell&#10;&#10;AI-generated content may be incorrect.">
            <a:extLst>
              <a:ext uri="{FF2B5EF4-FFF2-40B4-BE49-F238E27FC236}">
                <a16:creationId xmlns:a16="http://schemas.microsoft.com/office/drawing/2014/main" id="{0AAF5BB9-F3C8-86C0-9043-D533C578AB5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22431" y="4530141"/>
            <a:ext cx="1645111" cy="965609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EE91F548-7050-468A-9408-E256555EDDB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514644" y="4762396"/>
            <a:ext cx="1468515" cy="458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642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website&#10;&#10;AI-generated content may be incorrect.">
            <a:extLst>
              <a:ext uri="{FF2B5EF4-FFF2-40B4-BE49-F238E27FC236}">
                <a16:creationId xmlns:a16="http://schemas.microsoft.com/office/drawing/2014/main" id="{5609ABD3-D79C-CFB2-E6DF-138456C6A9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4475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sitting at a table with laptops&#10;&#10;AI-generated content may be incorrect.">
            <a:extLst>
              <a:ext uri="{FF2B5EF4-FFF2-40B4-BE49-F238E27FC236}">
                <a16:creationId xmlns:a16="http://schemas.microsoft.com/office/drawing/2014/main" id="{0331C98C-E48D-0E57-E043-AA87E5F3A3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9775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911A59B-D33E-5014-16ED-A487932C13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6223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0F9A7E-945F-F3CE-02DA-DCA36F3EF8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686F43-051C-0DD2-082F-859E2165D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3416D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City of Helsinki / </a:t>
            </a:r>
            <a:r>
              <a:rPr lang="en-US" b="1" dirty="0" err="1">
                <a:solidFill>
                  <a:srgbClr val="03416D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Apotti</a:t>
            </a:r>
            <a:r>
              <a:rPr lang="en-US" b="1" dirty="0">
                <a:solidFill>
                  <a:srgbClr val="03416D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 / Epic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D2FF27-2205-2CD8-C3FE-3600E56BFA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hlinkClick r:id="rId3"/>
              </a:rPr>
              <a:t>https://www.apotti.fi/en/the-apotti-ecosystem/</a:t>
            </a:r>
            <a:endParaRPr lang="en-US" dirty="0"/>
          </a:p>
          <a:p>
            <a:r>
              <a:rPr lang="en-US" dirty="0">
                <a:hlinkClick r:id="rId4"/>
              </a:rPr>
              <a:t>https://fhir.epic.com/</a:t>
            </a:r>
            <a:r>
              <a:rPr lang="en-US" dirty="0"/>
              <a:t>	(worth registering in advance!)</a:t>
            </a:r>
          </a:p>
          <a:p>
            <a:r>
              <a:rPr lang="en-US" dirty="0">
                <a:hlinkClick r:id="rId5"/>
              </a:rPr>
              <a:t>https://hl7.fi/fhir/finnish-smart/AuditEvent-apotti-ehr-launch-by-practitioner.html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 separate webinar tomorrow!</a:t>
            </a:r>
          </a:p>
          <a:p>
            <a:pPr lvl="1"/>
            <a:r>
              <a:rPr lang="en-US" dirty="0"/>
              <a:t>Tuesday, December 16, 2025 at 14:00 EET (13:00 CET)</a:t>
            </a:r>
          </a:p>
          <a:p>
            <a:pPr lvl="1"/>
            <a:r>
              <a:rPr lang="en-US" dirty="0"/>
              <a:t>See hackathon website for details!</a:t>
            </a:r>
          </a:p>
        </p:txBody>
      </p:sp>
    </p:spTree>
    <p:extLst>
      <p:ext uri="{BB962C8B-B14F-4D97-AF65-F5344CB8AC3E}">
        <p14:creationId xmlns:p14="http://schemas.microsoft.com/office/powerpoint/2010/main" val="32155168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65D26D-A67C-867C-D4AC-DE64307A9B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303245-5F32-3278-358F-E76C676AB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3416D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Kanta APIs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94B9D4-C023-0C22-C461-EFEAB0F9A5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Wellbeing Applications Interface</a:t>
            </a:r>
            <a:br>
              <a:rPr lang="en-US" dirty="0"/>
            </a:br>
            <a:r>
              <a:rPr lang="en-US" dirty="0"/>
              <a:t>to the Kanta Patient Data Repository</a:t>
            </a:r>
          </a:p>
          <a:p>
            <a:pPr lvl="1"/>
            <a:r>
              <a:rPr lang="en-US" dirty="0"/>
              <a:t>Patient </a:t>
            </a:r>
            <a:r>
              <a:rPr lang="en-US" dirty="0" err="1"/>
              <a:t>acces</a:t>
            </a:r>
            <a:r>
              <a:rPr lang="en-US" dirty="0"/>
              <a:t> to structured clinical data</a:t>
            </a:r>
          </a:p>
          <a:p>
            <a:pPr lvl="1"/>
            <a:r>
              <a:rPr lang="en-US" dirty="0"/>
              <a:t>CDA data served through a FHIR API</a:t>
            </a:r>
          </a:p>
          <a:p>
            <a:pPr lvl="1"/>
            <a:r>
              <a:rPr lang="en-US" dirty="0">
                <a:hlinkClick r:id="rId3"/>
              </a:rPr>
              <a:t>https://www.kanta.fi/en/system-developers/hyvinvointisovellusten-rajapinta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Personal Health Record (PHR)</a:t>
            </a:r>
          </a:p>
          <a:p>
            <a:pPr lvl="1"/>
            <a:r>
              <a:rPr lang="en-US" dirty="0"/>
              <a:t>Platform for data from patients</a:t>
            </a:r>
          </a:p>
          <a:p>
            <a:pPr lvl="1"/>
            <a:r>
              <a:rPr lang="en-US" dirty="0"/>
              <a:t>FHIR server, FHIR profiles and API’s</a:t>
            </a:r>
          </a:p>
          <a:p>
            <a:pPr lvl="1"/>
            <a:r>
              <a:rPr lang="en-US" dirty="0">
                <a:hlinkClick r:id="rId4"/>
              </a:rPr>
              <a:t>https://www.kanta.fi/en/system-developers/kanta-phr</a:t>
            </a:r>
            <a:endParaRPr lang="en-US" dirty="0"/>
          </a:p>
          <a:p>
            <a:pPr lvl="1"/>
            <a:r>
              <a:rPr lang="en-US" dirty="0"/>
              <a:t>Developer support being ramped down, due to upcoming changes</a:t>
            </a:r>
          </a:p>
        </p:txBody>
      </p:sp>
    </p:spTree>
    <p:extLst>
      <p:ext uri="{BB962C8B-B14F-4D97-AF65-F5344CB8AC3E}">
        <p14:creationId xmlns:p14="http://schemas.microsoft.com/office/powerpoint/2010/main" val="41596281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2B1EA1-45E1-B6AB-56DD-25FE3B9504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ABFCB-BEC4-D15C-8EC2-AC7ED5BF2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3416D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Kanta APIs</a:t>
            </a:r>
          </a:p>
        </p:txBody>
      </p:sp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D987476-BA86-93CB-2DD9-41FA143053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5840061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328452-6349-2EE2-14EB-2F7BF742D7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FA4D5-DCD2-EA05-E988-40F0CE996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3416D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Kanta APIs</a:t>
            </a:r>
          </a:p>
        </p:txBody>
      </p:sp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2DE75B2-C6C6-8A48-9B6C-38CA3BA30F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5665093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BBB7EE-F82B-9E06-E51B-7DED769C41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CA5AF-4E90-8A7A-6DC4-DB8F188C2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solidFill>
                  <a:srgbClr val="03416D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xShare</a:t>
            </a:r>
            <a:endParaRPr lang="en-US" b="1" dirty="0">
              <a:solidFill>
                <a:srgbClr val="03416D"/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369B3A-D137-2F67-1775-2D875C6C50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Yellow Button</a:t>
            </a:r>
          </a:p>
          <a:p>
            <a:pPr lvl="1"/>
            <a:r>
              <a:rPr lang="en-US" dirty="0"/>
              <a:t>Share your health data in European Electronic Health Record Exchange Format (</a:t>
            </a:r>
            <a:r>
              <a:rPr lang="en-US" dirty="0" err="1"/>
              <a:t>EEHRxF</a:t>
            </a:r>
            <a:r>
              <a:rPr lang="en-US" dirty="0"/>
              <a:t>) with a click-of-a-button</a:t>
            </a:r>
          </a:p>
          <a:p>
            <a:pPr lvl="1"/>
            <a:endParaRPr lang="en-US" dirty="0"/>
          </a:p>
          <a:p>
            <a:r>
              <a:rPr lang="en-US" dirty="0"/>
              <a:t>Open Call 2025</a:t>
            </a:r>
          </a:p>
          <a:p>
            <a:r>
              <a:rPr lang="en-US" dirty="0"/>
              <a:t>Industry Label</a:t>
            </a:r>
          </a:p>
          <a:p>
            <a:r>
              <a:rPr lang="en-US" dirty="0"/>
              <a:t>Community of Excellence</a:t>
            </a:r>
          </a:p>
        </p:txBody>
      </p:sp>
    </p:spTree>
    <p:extLst>
      <p:ext uri="{BB962C8B-B14F-4D97-AF65-F5344CB8AC3E}">
        <p14:creationId xmlns:p14="http://schemas.microsoft.com/office/powerpoint/2010/main" val="33482828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666AED-597F-96D1-4D0E-96A01E82C1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C8FF54-60F4-DDBB-3F26-B1FBC6EC7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solidFill>
                  <a:srgbClr val="03416D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xShare</a:t>
            </a:r>
            <a:endParaRPr lang="en-US" b="1" dirty="0">
              <a:solidFill>
                <a:srgbClr val="03416D"/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pic>
        <p:nvPicPr>
          <p:cNvPr id="5" name="Content Placeholder 4" descr="A close-up of a website&#10;&#10;AI-generated content may be incorrect.">
            <a:extLst>
              <a:ext uri="{FF2B5EF4-FFF2-40B4-BE49-F238E27FC236}">
                <a16:creationId xmlns:a16="http://schemas.microsoft.com/office/drawing/2014/main" id="{F33A0E57-EF5B-FC14-C7C7-AC9BF57562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6653200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20FE13-1CF7-6543-A280-E1E1589C18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D7B6CA-4312-61E0-06F1-BA8AD7049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3416D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Digital Identity Wallets, NCP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220848-F0C0-53F3-009C-02B3429BCB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/>
              <a:t>MyHealth@MyHands</a:t>
            </a:r>
            <a:endParaRPr lang="en-US" dirty="0"/>
          </a:p>
          <a:p>
            <a:pPr lvl="1"/>
            <a:r>
              <a:rPr lang="en-US" dirty="0"/>
              <a:t>Data chain involving </a:t>
            </a:r>
            <a:r>
              <a:rPr lang="en-US" dirty="0">
                <a:hlinkClick r:id="rId3"/>
              </a:rPr>
              <a:t>EUDI Wallets</a:t>
            </a:r>
            <a:r>
              <a:rPr lang="en-US" dirty="0"/>
              <a:t>, eHealth apps, national contact point infrastructure </a:t>
            </a:r>
            <a:r>
              <a:rPr lang="en-US" dirty="0">
                <a:hlinkClick r:id="rId4"/>
              </a:rPr>
              <a:t>EU MyHealth@EU OpenNCP</a:t>
            </a:r>
            <a:r>
              <a:rPr lang="en-US" dirty="0"/>
              <a:t>, and more</a:t>
            </a:r>
          </a:p>
          <a:p>
            <a:pPr lvl="1"/>
            <a:r>
              <a:rPr lang="en-US" dirty="0"/>
              <a:t>purpose-built for exploration and demonstrations.</a:t>
            </a:r>
          </a:p>
          <a:p>
            <a:pPr lvl="1"/>
            <a:r>
              <a:rPr lang="en-US" dirty="0">
                <a:hlinkClick r:id="rId5"/>
              </a:rPr>
              <a:t>https://myhealthmyhands.eu/</a:t>
            </a:r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r>
              <a:rPr lang="en-US" dirty="0" err="1"/>
              <a:t>MyData</a:t>
            </a:r>
            <a:r>
              <a:rPr lang="en-US" dirty="0"/>
              <a:t> Global: Infrastructure Pilot for Wallets</a:t>
            </a:r>
          </a:p>
          <a:p>
            <a:pPr lvl="1"/>
            <a:r>
              <a:rPr lang="en-US" dirty="0"/>
              <a:t>International Patient Summary in the wallet as a credential</a:t>
            </a:r>
          </a:p>
          <a:p>
            <a:pPr lvl="1"/>
            <a:r>
              <a:rPr lang="en-US" dirty="0"/>
              <a:t>Participants: Eyd, </a:t>
            </a:r>
            <a:r>
              <a:rPr lang="en-US" dirty="0" err="1"/>
              <a:t>Findynet</a:t>
            </a:r>
            <a:r>
              <a:rPr lang="en-US" dirty="0"/>
              <a:t>, Sensotrend</a:t>
            </a:r>
          </a:p>
          <a:p>
            <a:pPr lvl="1"/>
            <a:r>
              <a:rPr lang="en-US" dirty="0"/>
              <a:t>Funded by the </a:t>
            </a:r>
            <a:r>
              <a:rPr lang="en-US" dirty="0">
                <a:hlinkClick r:id="rId6"/>
              </a:rPr>
              <a:t>Nordic Culture Point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10416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8CCFA0-0C05-F919-53FE-A21B3F607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3416D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A80B59-4F17-1346-E232-C92487C087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the Finnish Health Data Hackathon?</a:t>
            </a:r>
          </a:p>
          <a:p>
            <a:r>
              <a:rPr lang="en-US" dirty="0"/>
              <a:t>Patient Access Track</a:t>
            </a:r>
          </a:p>
          <a:p>
            <a:pPr lvl="1"/>
            <a:r>
              <a:rPr lang="en-US" dirty="0"/>
              <a:t>Finnish SMART IG</a:t>
            </a:r>
          </a:p>
          <a:p>
            <a:pPr lvl="1"/>
            <a:r>
              <a:rPr lang="en-US" dirty="0"/>
              <a:t>City of Helsinki / </a:t>
            </a:r>
            <a:r>
              <a:rPr lang="en-US" dirty="0" err="1"/>
              <a:t>Apotti</a:t>
            </a:r>
            <a:r>
              <a:rPr lang="en-US" dirty="0"/>
              <a:t> / Epic</a:t>
            </a:r>
          </a:p>
          <a:p>
            <a:pPr lvl="1"/>
            <a:r>
              <a:rPr lang="en-US" dirty="0"/>
              <a:t>Kanta</a:t>
            </a:r>
          </a:p>
          <a:p>
            <a:pPr lvl="1"/>
            <a:r>
              <a:rPr lang="en-US" dirty="0" err="1"/>
              <a:t>xShare</a:t>
            </a:r>
            <a:endParaRPr lang="en-US" dirty="0"/>
          </a:p>
          <a:p>
            <a:pPr lvl="1"/>
            <a:r>
              <a:rPr lang="en-US" dirty="0"/>
              <a:t>Identity Wallets &amp; NCP</a:t>
            </a:r>
          </a:p>
          <a:p>
            <a:pPr lvl="1"/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11D432B-6489-1D42-BB12-00117C01E6E7}"/>
              </a:ext>
            </a:extLst>
          </p:cNvPr>
          <p:cNvGrpSpPr/>
          <p:nvPr/>
        </p:nvGrpSpPr>
        <p:grpSpPr>
          <a:xfrm>
            <a:off x="8545287" y="1690688"/>
            <a:ext cx="2808513" cy="3405115"/>
            <a:chOff x="8545287" y="1690688"/>
            <a:chExt cx="2808513" cy="3405115"/>
          </a:xfrm>
        </p:grpSpPr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77715130-7255-CB2B-525E-8C6AC469C5F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545287" y="1690688"/>
              <a:ext cx="2808513" cy="2808513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2BDFB16-0B1F-AF91-1B94-6766013784E9}"/>
                </a:ext>
              </a:extLst>
            </p:cNvPr>
            <p:cNvSpPr txBox="1"/>
            <p:nvPr/>
          </p:nvSpPr>
          <p:spPr>
            <a:xfrm>
              <a:off x="8545287" y="4634138"/>
              <a:ext cx="280851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err="1"/>
                <a:t>fhir.fi</a:t>
              </a:r>
              <a:r>
                <a:rPr lang="en-US" sz="2400" dirty="0"/>
                <a:t>/hackathon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613836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E2AAC2-BCDF-77AD-A8D2-5F9288B778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97855-D705-4F9F-D6E6-E331C9F4C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3416D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Digital Identity Wallets, NCP</a:t>
            </a:r>
          </a:p>
        </p:txBody>
      </p:sp>
      <p:pic>
        <p:nvPicPr>
          <p:cNvPr id="7" name="Content Placeholder 6" descr="A screenshot of a website&#10;&#10;AI-generated content may be incorrect.">
            <a:extLst>
              <a:ext uri="{FF2B5EF4-FFF2-40B4-BE49-F238E27FC236}">
                <a16:creationId xmlns:a16="http://schemas.microsoft.com/office/drawing/2014/main" id="{A9FF74AE-F7DD-D00F-71B3-F1D6FB7394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1411639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E11D40-CD82-715B-59F9-064F375F12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47E682-8B7F-DAAF-72EE-D23994672C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3416D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Digital Identity Wallets, NCP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2B540B-9856-5EBF-6DC7-5E4611CC5E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Separate webinar later this week!</a:t>
            </a:r>
          </a:p>
          <a:p>
            <a:pPr lvl="1"/>
            <a:r>
              <a:rPr lang="en-US" dirty="0"/>
              <a:t>Friday, December 19, 2025 at 12:00 EET (11:00 CET)</a:t>
            </a:r>
          </a:p>
          <a:p>
            <a:pPr lvl="1"/>
            <a:r>
              <a:rPr lang="en-US" dirty="0"/>
              <a:t>See hackathon website for details!</a:t>
            </a:r>
          </a:p>
        </p:txBody>
      </p:sp>
    </p:spTree>
    <p:extLst>
      <p:ext uri="{BB962C8B-B14F-4D97-AF65-F5344CB8AC3E}">
        <p14:creationId xmlns:p14="http://schemas.microsoft.com/office/powerpoint/2010/main" val="87392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149D84-59E3-7A54-2B8B-ECD4ED4920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798D87-22BC-6789-3905-AE7DC903B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3416D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Participating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E8A803-E040-4FDD-AD05-2B99281D1E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chemeClr val="tx1"/>
                </a:solidFill>
              </a:rPr>
              <a:t>Patient Access track of the Finnish Health Data Hackathon</a:t>
            </a:r>
          </a:p>
        </p:txBody>
      </p:sp>
    </p:spTree>
    <p:extLst>
      <p:ext uri="{BB962C8B-B14F-4D97-AF65-F5344CB8AC3E}">
        <p14:creationId xmlns:p14="http://schemas.microsoft.com/office/powerpoint/2010/main" val="10838274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A641F8-E634-F845-4E65-16C81F36D8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8A7232-41DC-B29F-6FCB-43BE6A697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3416D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Participating on the Patient Access Track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7D079B-C9C4-D213-FD23-88EC379A53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Fill in the Google Sheet at </a:t>
            </a:r>
            <a:r>
              <a:rPr lang="en-US" dirty="0">
                <a:hlinkClick r:id="rId3"/>
              </a:rPr>
              <a:t>https://docs.google.com/spreadsheets/d/1MF02GaMasV3UJtPeZZYTaZ753NqimmJOCHDsZHcktOI/edit?usp=sharing</a:t>
            </a:r>
            <a:endParaRPr lang="en-US" dirty="0"/>
          </a:p>
          <a:p>
            <a:r>
              <a:rPr lang="en-US" dirty="0"/>
              <a:t>Share your ideas and interests!</a:t>
            </a:r>
          </a:p>
        </p:txBody>
      </p:sp>
    </p:spTree>
    <p:extLst>
      <p:ext uri="{BB962C8B-B14F-4D97-AF65-F5344CB8AC3E}">
        <p14:creationId xmlns:p14="http://schemas.microsoft.com/office/powerpoint/2010/main" val="11743913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DA92DA0-A0B1-C83E-121F-DC6CB2A496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8108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spreadsheet&#10;&#10;AI-generated content may be incorrect.">
            <a:extLst>
              <a:ext uri="{FF2B5EF4-FFF2-40B4-BE49-F238E27FC236}">
                <a16:creationId xmlns:a16="http://schemas.microsoft.com/office/drawing/2014/main" id="{D1F9D6C0-4711-20DF-9729-2768ACC0C0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1267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0E27C71-B116-0956-E402-E472C9947E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5295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F7B115-9147-859E-B7AA-A6C4BFB340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D03278-59A1-72A2-5D79-7AAE848AE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>
                <a:solidFill>
                  <a:srgbClr val="03416D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Sponsors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A71302A-E2BC-A386-1BAA-F7EA0896F2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87056" y="1959429"/>
            <a:ext cx="5617887" cy="723632"/>
          </a:xfrm>
          <a:prstGeom prst="rect">
            <a:avLst/>
          </a:prstGeom>
        </p:spPr>
      </p:pic>
      <p:pic>
        <p:nvPicPr>
          <p:cNvPr id="8" name="Picture 7" descr="A red and black logo&#10;&#10;AI-generated content may be incorrect.">
            <a:extLst>
              <a:ext uri="{FF2B5EF4-FFF2-40B4-BE49-F238E27FC236}">
                <a16:creationId xmlns:a16="http://schemas.microsoft.com/office/drawing/2014/main" id="{201474F9-4D41-0511-369A-A5FA5F75910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45246" y="3429001"/>
            <a:ext cx="1882140" cy="913944"/>
          </a:xfrm>
          <a:prstGeom prst="rect">
            <a:avLst/>
          </a:prstGeom>
        </p:spPr>
      </p:pic>
      <p:pic>
        <p:nvPicPr>
          <p:cNvPr id="10" name="Picture 9" descr="A red and black logo&#10;&#10;AI-generated content may be incorrect.">
            <a:extLst>
              <a:ext uri="{FF2B5EF4-FFF2-40B4-BE49-F238E27FC236}">
                <a16:creationId xmlns:a16="http://schemas.microsoft.com/office/drawing/2014/main" id="{02F368F9-66BA-3BE6-2E5E-DF70CF2BF3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45629" y="3429000"/>
            <a:ext cx="1882140" cy="965200"/>
          </a:xfrm>
          <a:prstGeom prst="rect">
            <a:avLst/>
          </a:prstGeom>
        </p:spPr>
      </p:pic>
      <p:pic>
        <p:nvPicPr>
          <p:cNvPr id="12" name="Picture 11" descr="A logo with blue and yellow squares&#10;&#10;AI-generated content may be incorrect.">
            <a:extLst>
              <a:ext uri="{FF2B5EF4-FFF2-40B4-BE49-F238E27FC236}">
                <a16:creationId xmlns:a16="http://schemas.microsoft.com/office/drawing/2014/main" id="{E4F38047-2074-AB84-1BB8-6090289F89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24848" y="3429000"/>
            <a:ext cx="927100" cy="96520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33CC92EE-9006-BFE3-86ED-876A8E58527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106510" y="5235927"/>
            <a:ext cx="1645111" cy="763237"/>
          </a:xfrm>
          <a:prstGeom prst="rect">
            <a:avLst/>
          </a:prstGeom>
        </p:spPr>
      </p:pic>
      <p:pic>
        <p:nvPicPr>
          <p:cNvPr id="16" name="Picture 15" descr="A logo with a person holding a cell&#10;&#10;AI-generated content may be incorrect.">
            <a:extLst>
              <a:ext uri="{FF2B5EF4-FFF2-40B4-BE49-F238E27FC236}">
                <a16:creationId xmlns:a16="http://schemas.microsoft.com/office/drawing/2014/main" id="{0F99EB2C-40BA-F6AE-E378-0E433B455FE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22431" y="5036330"/>
            <a:ext cx="1645111" cy="965609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36685A37-3279-4AB0-A9AD-349D14B91B9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514644" y="5268585"/>
            <a:ext cx="1468515" cy="458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51944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34DEB9-C502-6798-042B-98F987A041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7BE81A-0BD7-2803-4203-981B83114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3416D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Q&amp;A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C6B5D7-0480-0713-5746-F1FFA9C7F8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chemeClr val="tx1"/>
                </a:solidFill>
              </a:rPr>
              <a:t>Patient Access track of the Finnish Health Data Hackathon</a:t>
            </a:r>
          </a:p>
        </p:txBody>
      </p:sp>
    </p:spTree>
    <p:extLst>
      <p:ext uri="{BB962C8B-B14F-4D97-AF65-F5344CB8AC3E}">
        <p14:creationId xmlns:p14="http://schemas.microsoft.com/office/powerpoint/2010/main" val="34811784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87DC9B-3EEB-B68D-E1A6-F58A7F6759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6A8B75-35C6-4C95-7ACC-5441EE17D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>
                <a:solidFill>
                  <a:srgbClr val="03416D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Next Webinars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E55138-E7E5-D418-B284-E0C38612B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City of Helsinki / </a:t>
            </a:r>
            <a:r>
              <a:rPr lang="en-US" dirty="0" err="1"/>
              <a:t>Apotti</a:t>
            </a:r>
            <a:r>
              <a:rPr lang="en-US" dirty="0"/>
              <a:t> / Epic</a:t>
            </a:r>
          </a:p>
          <a:p>
            <a:pPr lvl="1"/>
            <a:r>
              <a:rPr lang="en-US" dirty="0"/>
              <a:t>Tuesday, Dec 16, 13:00 CET</a:t>
            </a:r>
          </a:p>
          <a:p>
            <a:r>
              <a:rPr lang="en-US" dirty="0"/>
              <a:t>Care Plans and Clinical Reasoning</a:t>
            </a:r>
          </a:p>
          <a:p>
            <a:pPr lvl="1"/>
            <a:r>
              <a:rPr lang="en-US" dirty="0"/>
              <a:t>Thursday, December 18, 14:00 CET</a:t>
            </a:r>
          </a:p>
          <a:p>
            <a:r>
              <a:rPr lang="en-US" dirty="0"/>
              <a:t>Wallets, national contact points (NCP)</a:t>
            </a:r>
          </a:p>
          <a:p>
            <a:pPr lvl="1"/>
            <a:r>
              <a:rPr lang="en-US" dirty="0"/>
              <a:t>Friday, December 19, 11:00 CET</a:t>
            </a:r>
          </a:p>
        </p:txBody>
      </p:sp>
    </p:spTree>
    <p:extLst>
      <p:ext uri="{BB962C8B-B14F-4D97-AF65-F5344CB8AC3E}">
        <p14:creationId xmlns:p14="http://schemas.microsoft.com/office/powerpoint/2010/main" val="16158426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7B3991-8B48-A121-B94B-1999D58A32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in a room with laptops&#10;&#10;AI-generated content may be incorrect.">
            <a:extLst>
              <a:ext uri="{FF2B5EF4-FFF2-40B4-BE49-F238E27FC236}">
                <a16:creationId xmlns:a16="http://schemas.microsoft.com/office/drawing/2014/main" id="{3D3E8E65-32FB-FAD6-D974-8ED5CEA5464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581B21C-591D-2D18-F52D-A1EAA9A4B930}"/>
              </a:ext>
            </a:extLst>
          </p:cNvPr>
          <p:cNvSpPr txBox="1"/>
          <p:nvPr/>
        </p:nvSpPr>
        <p:spPr>
          <a:xfrm>
            <a:off x="0" y="6396335"/>
            <a:ext cx="1219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©️ Still Words Photography</a:t>
            </a:r>
            <a:r>
              <a:rPr lang="en-US" b="1" dirty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 </a:t>
            </a:r>
            <a:r>
              <a:rPr lang="en-US" b="1" dirty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clients.stillwords.com/EHiN2025</a:t>
            </a:r>
            <a:endParaRPr lang="en-US" b="1" dirty="0">
              <a:solidFill>
                <a:schemeClr val="bg1"/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393491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C24E2F-1628-EF32-8CD8-B585E7304A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5DDB06-3A60-B8B3-AC7B-0C087996D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3416D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Thank you for participating!</a:t>
            </a:r>
          </a:p>
        </p:txBody>
      </p:sp>
    </p:spTree>
    <p:extLst>
      <p:ext uri="{BB962C8B-B14F-4D97-AF65-F5344CB8AC3E}">
        <p14:creationId xmlns:p14="http://schemas.microsoft.com/office/powerpoint/2010/main" val="2126332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2279E0-F2ED-667E-9E02-F514A7842F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pointing at a person's hand&#10;&#10;AI-generated content may be incorrect.">
            <a:extLst>
              <a:ext uri="{FF2B5EF4-FFF2-40B4-BE49-F238E27FC236}">
                <a16:creationId xmlns:a16="http://schemas.microsoft.com/office/drawing/2014/main" id="{0DA443AE-AFCE-13B5-998A-75C89931C26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EBD291F-E056-4352-A409-079BCF21429B}"/>
              </a:ext>
            </a:extLst>
          </p:cNvPr>
          <p:cNvSpPr txBox="1"/>
          <p:nvPr/>
        </p:nvSpPr>
        <p:spPr>
          <a:xfrm>
            <a:off x="0" y="6396335"/>
            <a:ext cx="1219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©️ Still Words Photography</a:t>
            </a:r>
            <a:r>
              <a:rPr lang="en-US" b="1" dirty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 </a:t>
            </a:r>
            <a:r>
              <a:rPr lang="en-US" b="1" dirty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clients.stillwords.com/EHiN2025</a:t>
            </a:r>
            <a:endParaRPr lang="en-US" b="1" dirty="0">
              <a:solidFill>
                <a:schemeClr val="bg1"/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44394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12E075A-3BCB-C952-F4BB-F9AE0F8DA5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3B9FC2E9-B63F-F1B9-4D1F-843D38D3D8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8599" y="1947182"/>
            <a:ext cx="2334987" cy="233498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FA8C023-800F-E0AA-0002-C334FEC7A67C}"/>
              </a:ext>
            </a:extLst>
          </p:cNvPr>
          <p:cNvSpPr txBox="1"/>
          <p:nvPr/>
        </p:nvSpPr>
        <p:spPr>
          <a:xfrm>
            <a:off x="228599" y="4282169"/>
            <a:ext cx="2334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fhir.fi</a:t>
            </a:r>
            <a:r>
              <a:rPr lang="en-US" dirty="0"/>
              <a:t>/hackathon</a:t>
            </a:r>
          </a:p>
        </p:txBody>
      </p:sp>
    </p:spTree>
    <p:extLst>
      <p:ext uri="{BB962C8B-B14F-4D97-AF65-F5344CB8AC3E}">
        <p14:creationId xmlns:p14="http://schemas.microsoft.com/office/powerpoint/2010/main" val="14461873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4498DA-BB43-B8B8-78D1-5BA7858406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83E42E-32F0-149B-1CE5-C1FD83265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>
                <a:solidFill>
                  <a:srgbClr val="03416D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HL7 Finland 30 Years Symposium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FAECC9-F2ED-98CC-D007-61ED38D012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/>
              <a:t>Monday, 19 January 2026</a:t>
            </a:r>
          </a:p>
          <a:p>
            <a:r>
              <a:rPr lang="en-US" b="1" dirty="0"/>
              <a:t>Same premises as the hackathon</a:t>
            </a:r>
          </a:p>
          <a:p>
            <a:r>
              <a:rPr lang="en-US" b="1" dirty="0"/>
              <a:t>Requires different registration!</a:t>
            </a:r>
          </a:p>
          <a:p>
            <a:endParaRPr lang="en-US" b="1" dirty="0"/>
          </a:p>
          <a:p>
            <a:r>
              <a:rPr lang="en-US" b="1" dirty="0"/>
              <a:t>Draft agenda:</a:t>
            </a:r>
          </a:p>
          <a:p>
            <a:pPr marL="0" indent="0">
              <a:buNone/>
            </a:pPr>
            <a:r>
              <a:rPr lang="en-US" b="1" dirty="0"/>
              <a:t> </a:t>
            </a:r>
            <a:r>
              <a:rPr lang="en-US" sz="2000" b="1" dirty="0"/>
              <a:t> </a:t>
            </a:r>
            <a:r>
              <a:rPr lang="en-US" b="1" dirty="0"/>
              <a:t>  9.30-10.00 Coffee</a:t>
            </a:r>
            <a:br>
              <a:rPr lang="en-US" b="1" dirty="0"/>
            </a:br>
            <a:r>
              <a:rPr lang="en-US" b="1" dirty="0"/>
              <a:t> 10.00-12.00 Finnish sessions</a:t>
            </a:r>
            <a:br>
              <a:rPr lang="en-US" b="1" dirty="0"/>
            </a:br>
            <a:r>
              <a:rPr lang="en-US" b="1" dirty="0"/>
              <a:t> 12.00-13.00 Lunch</a:t>
            </a:r>
            <a:br>
              <a:rPr lang="en-US" b="1" dirty="0"/>
            </a:br>
            <a:r>
              <a:rPr lang="en-US" b="1" dirty="0"/>
              <a:t> 13.00-16.00 International sessions</a:t>
            </a:r>
            <a:br>
              <a:rPr lang="en-US" b="1" dirty="0"/>
            </a:br>
            <a:r>
              <a:rPr lang="en-US" b="1" dirty="0"/>
              <a:t> 16.00- Networking and drinks</a:t>
            </a:r>
          </a:p>
          <a:p>
            <a:endParaRPr lang="en-US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6B21B327-2235-CFFD-3E0E-81CE6D046B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85414" y="1690688"/>
            <a:ext cx="2667000" cy="2667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338120C-167F-F515-50E0-216AF0EAB59C}"/>
              </a:ext>
            </a:extLst>
          </p:cNvPr>
          <p:cNvSpPr txBox="1"/>
          <p:nvPr/>
        </p:nvSpPr>
        <p:spPr>
          <a:xfrm>
            <a:off x="8599714" y="4492625"/>
            <a:ext cx="25527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www.hl7.fi/</a:t>
            </a:r>
            <a:r>
              <a:rPr lang="en-US" dirty="0" err="1"/>
              <a:t>kokoukset</a:t>
            </a:r>
            <a:r>
              <a:rPr lang="en-US" dirty="0"/>
              <a:t>-ja-</a:t>
            </a:r>
            <a:r>
              <a:rPr lang="en-US" dirty="0" err="1"/>
              <a:t>tapahtumat</a:t>
            </a:r>
            <a:r>
              <a:rPr lang="en-US" dirty="0"/>
              <a:t>/hl7-finland-30th-anniversary-symposium/</a:t>
            </a:r>
          </a:p>
        </p:txBody>
      </p:sp>
    </p:spTree>
    <p:extLst>
      <p:ext uri="{BB962C8B-B14F-4D97-AF65-F5344CB8AC3E}">
        <p14:creationId xmlns:p14="http://schemas.microsoft.com/office/powerpoint/2010/main" val="25707477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website&#10;&#10;AI-generated content may be incorrect.">
            <a:extLst>
              <a:ext uri="{FF2B5EF4-FFF2-40B4-BE49-F238E27FC236}">
                <a16:creationId xmlns:a16="http://schemas.microsoft.com/office/drawing/2014/main" id="{D4FC848F-662E-3B1F-8354-F6C83F136F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778A9B7A-A5FF-4810-A954-EDA063B36FD1}"/>
              </a:ext>
            </a:extLst>
          </p:cNvPr>
          <p:cNvGrpSpPr/>
          <p:nvPr/>
        </p:nvGrpSpPr>
        <p:grpSpPr>
          <a:xfrm>
            <a:off x="8768442" y="1730827"/>
            <a:ext cx="2563585" cy="2726871"/>
            <a:chOff x="9192985" y="1714499"/>
            <a:chExt cx="2563585" cy="272687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0B39428-AA41-C2A1-8BF1-A95B998AD67B}"/>
                </a:ext>
              </a:extLst>
            </p:cNvPr>
            <p:cNvSpPr/>
            <p:nvPr/>
          </p:nvSpPr>
          <p:spPr>
            <a:xfrm>
              <a:off x="9192985" y="1714499"/>
              <a:ext cx="2563585" cy="272687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  <a:p>
              <a:pPr algn="ctr"/>
              <a:endParaRPr lang="en-US" dirty="0">
                <a:solidFill>
                  <a:schemeClr val="tx1"/>
                </a:solidFill>
              </a:endParaRPr>
            </a:p>
            <a:p>
              <a:pPr algn="ctr"/>
              <a:endParaRPr lang="en-US" dirty="0">
                <a:solidFill>
                  <a:schemeClr val="tx1"/>
                </a:solidFill>
              </a:endParaRPr>
            </a:p>
            <a:p>
              <a:pPr algn="ctr"/>
              <a:endParaRPr lang="en-US" dirty="0">
                <a:solidFill>
                  <a:schemeClr val="tx1"/>
                </a:solidFill>
              </a:endParaRPr>
            </a:p>
            <a:p>
              <a:pPr algn="ctr"/>
              <a:endParaRPr lang="en-US" dirty="0">
                <a:solidFill>
                  <a:schemeClr val="tx1"/>
                </a:solidFill>
              </a:endParaRPr>
            </a:p>
            <a:p>
              <a:pPr algn="ctr"/>
              <a:endParaRPr lang="en-US" dirty="0">
                <a:solidFill>
                  <a:schemeClr val="tx1"/>
                </a:solidFill>
              </a:endParaRPr>
            </a:p>
            <a:p>
              <a:pPr algn="ctr"/>
              <a:endParaRPr lang="en-US" dirty="0">
                <a:solidFill>
                  <a:schemeClr val="tx1"/>
                </a:solidFill>
              </a:endParaRPr>
            </a:p>
            <a:p>
              <a:pPr algn="ctr"/>
              <a:endParaRPr lang="en-US" dirty="0">
                <a:solidFill>
                  <a:schemeClr val="tx1"/>
                </a:solidFill>
              </a:endParaRPr>
            </a:p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radicalhealthfest.com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D7B0F85A-9E77-2516-32DD-FA83C880D2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444716" y="1917241"/>
              <a:ext cx="2092779" cy="209277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3149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in a row&#10;&#10;AI-generated content may be incorrect.">
            <a:extLst>
              <a:ext uri="{FF2B5EF4-FFF2-40B4-BE49-F238E27FC236}">
                <a16:creationId xmlns:a16="http://schemas.microsoft.com/office/drawing/2014/main" id="{E09EB56E-1F08-F4C7-F1B0-34042EEE1B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DA9F3822-4667-40F1-5B09-4CEC7AF5BF2B}"/>
              </a:ext>
            </a:extLst>
          </p:cNvPr>
          <p:cNvGrpSpPr/>
          <p:nvPr/>
        </p:nvGrpSpPr>
        <p:grpSpPr>
          <a:xfrm>
            <a:off x="8882742" y="1420586"/>
            <a:ext cx="2563585" cy="2726871"/>
            <a:chOff x="10172699" y="4784272"/>
            <a:chExt cx="2563585" cy="2726871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C902CFC-DF38-5D48-3635-72A312938D69}"/>
                </a:ext>
              </a:extLst>
            </p:cNvPr>
            <p:cNvSpPr/>
            <p:nvPr/>
          </p:nvSpPr>
          <p:spPr>
            <a:xfrm>
              <a:off x="10172699" y="4784272"/>
              <a:ext cx="2563585" cy="272687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  <a:p>
              <a:pPr algn="ctr"/>
              <a:endParaRPr lang="en-US" dirty="0">
                <a:solidFill>
                  <a:schemeClr val="tx1"/>
                </a:solidFill>
              </a:endParaRPr>
            </a:p>
            <a:p>
              <a:pPr algn="ctr"/>
              <a:endParaRPr lang="en-US" dirty="0">
                <a:solidFill>
                  <a:schemeClr val="tx1"/>
                </a:solidFill>
              </a:endParaRPr>
            </a:p>
            <a:p>
              <a:pPr algn="ctr"/>
              <a:endParaRPr lang="en-US" dirty="0">
                <a:solidFill>
                  <a:schemeClr val="tx1"/>
                </a:solidFill>
              </a:endParaRPr>
            </a:p>
            <a:p>
              <a:pPr algn="ctr"/>
              <a:endParaRPr lang="en-US" dirty="0">
                <a:solidFill>
                  <a:schemeClr val="tx1"/>
                </a:solidFill>
              </a:endParaRPr>
            </a:p>
            <a:p>
              <a:pPr algn="ctr"/>
              <a:endParaRPr lang="en-US" dirty="0">
                <a:solidFill>
                  <a:schemeClr val="tx1"/>
                </a:solidFill>
              </a:endParaRPr>
            </a:p>
            <a:p>
              <a:pPr algn="ctr"/>
              <a:endParaRPr lang="en-US" dirty="0">
                <a:solidFill>
                  <a:schemeClr val="tx1"/>
                </a:solidFill>
              </a:endParaRPr>
            </a:p>
            <a:p>
              <a:pPr algn="ctr"/>
              <a:endParaRPr lang="en-US" dirty="0">
                <a:solidFill>
                  <a:schemeClr val="tx1"/>
                </a:solidFill>
              </a:endParaRPr>
            </a:p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laakaripaivat.fi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ADB2563D-F995-D158-24F8-7D55893B57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516959" y="5128530"/>
              <a:ext cx="1875064" cy="18750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907187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1359</TotalTime>
  <Words>847</Words>
  <Application>Microsoft Macintosh PowerPoint</Application>
  <PresentationFormat>Widescreen</PresentationFormat>
  <Paragraphs>174</Paragraphs>
  <Slides>40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5" baseType="lpstr">
      <vt:lpstr>Aptos</vt:lpstr>
      <vt:lpstr>Aptos Display</vt:lpstr>
      <vt:lpstr>Arial</vt:lpstr>
      <vt:lpstr>Arial Black</vt:lpstr>
      <vt:lpstr>Office Theme</vt:lpstr>
      <vt:lpstr>FINNISH HEALTH DATA HACKATHON</vt:lpstr>
      <vt:lpstr>PowerPoint Presentation</vt:lpstr>
      <vt:lpstr>AGENDA</vt:lpstr>
      <vt:lpstr>PowerPoint Presentation</vt:lpstr>
      <vt:lpstr>PowerPoint Presentation</vt:lpstr>
      <vt:lpstr>PowerPoint Presentation</vt:lpstr>
      <vt:lpstr>HL7 Finland 30 Years Symposium</vt:lpstr>
      <vt:lpstr>PowerPoint Presentation</vt:lpstr>
      <vt:lpstr>PowerPoint Presentation</vt:lpstr>
      <vt:lpstr>When &amp; Where</vt:lpstr>
      <vt:lpstr>Participation</vt:lpstr>
      <vt:lpstr>PowerPoint Presentation</vt:lpstr>
      <vt:lpstr>PowerPoint Presentation</vt:lpstr>
      <vt:lpstr>Q&amp;A</vt:lpstr>
      <vt:lpstr>Topics</vt:lpstr>
      <vt:lpstr>Finnish SMART IG</vt:lpstr>
      <vt:lpstr>Finnish SMART IG</vt:lpstr>
      <vt:lpstr>Finnish SMART IG</vt:lpstr>
      <vt:lpstr>City of Helsinki / Apotti / Epic</vt:lpstr>
      <vt:lpstr>PowerPoint Presentation</vt:lpstr>
      <vt:lpstr>PowerPoint Presentation</vt:lpstr>
      <vt:lpstr>PowerPoint Presentation</vt:lpstr>
      <vt:lpstr>City of Helsinki / Apotti / Epic</vt:lpstr>
      <vt:lpstr>Kanta APIs</vt:lpstr>
      <vt:lpstr>Kanta APIs</vt:lpstr>
      <vt:lpstr>Kanta APIs</vt:lpstr>
      <vt:lpstr>xShare</vt:lpstr>
      <vt:lpstr>xShare</vt:lpstr>
      <vt:lpstr>Digital Identity Wallets, NCP</vt:lpstr>
      <vt:lpstr>Digital Identity Wallets, NCP</vt:lpstr>
      <vt:lpstr>Digital Identity Wallets, NCP</vt:lpstr>
      <vt:lpstr>Participating</vt:lpstr>
      <vt:lpstr>Participating on the Patient Access Track</vt:lpstr>
      <vt:lpstr>PowerPoint Presentation</vt:lpstr>
      <vt:lpstr>PowerPoint Presentation</vt:lpstr>
      <vt:lpstr>PowerPoint Presentation</vt:lpstr>
      <vt:lpstr>Sponsors</vt:lpstr>
      <vt:lpstr>Q&amp;A</vt:lpstr>
      <vt:lpstr>Next Webinars</vt:lpstr>
      <vt:lpstr>Thank you for participating!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Mikael Rinnetmäki</dc:creator>
  <cp:keywords/>
  <dc:description/>
  <cp:lastModifiedBy>Mikael Rinnetmäki</cp:lastModifiedBy>
  <cp:revision>10</cp:revision>
  <dcterms:created xsi:type="dcterms:W3CDTF">2025-12-09T21:21:44Z</dcterms:created>
  <dcterms:modified xsi:type="dcterms:W3CDTF">2025-12-14T13:08:09Z</dcterms:modified>
  <cp:category/>
</cp:coreProperties>
</file>